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02" r:id="rId2"/>
    <p:sldId id="336" r:id="rId3"/>
    <p:sldId id="337" r:id="rId4"/>
    <p:sldId id="338" r:id="rId5"/>
    <p:sldId id="340" r:id="rId6"/>
    <p:sldId id="339" r:id="rId7"/>
    <p:sldId id="333" r:id="rId8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5" autoAdjust="0"/>
    <p:restoredTop sz="93651" autoAdjust="0"/>
  </p:normalViewPr>
  <p:slideViewPr>
    <p:cSldViewPr snapToGrid="0" snapToObjects="1">
      <p:cViewPr varScale="1">
        <p:scale>
          <a:sx n="67" d="100"/>
          <a:sy n="67" d="100"/>
        </p:scale>
        <p:origin x="990" y="72"/>
      </p:cViewPr>
      <p:guideLst/>
    </p:cSldViewPr>
  </p:slideViewPr>
  <p:outlineViewPr>
    <p:cViewPr>
      <p:scale>
        <a:sx n="33" d="100"/>
        <a:sy n="33" d="100"/>
      </p:scale>
      <p:origin x="0" y="-3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6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19BF8D17-56B9-4CD7-89B2-4452769666CA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03F74514-EDAE-42BB-9EA3-D9DA120D2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9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4514-EDAE-42BB-9EA3-D9DA120D28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57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 hasCustomPrompt="1"/>
          </p:nvPr>
        </p:nvSpPr>
        <p:spPr>
          <a:xfrm>
            <a:off x="339725" y="2441575"/>
            <a:ext cx="7526338" cy="400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Just Transition</a:t>
            </a:r>
          </a:p>
          <a:p>
            <a:endParaRPr lang="en-GB" sz="3600" b="1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600" b="1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Katy Roelich</a:t>
            </a:r>
          </a:p>
          <a:p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Nathan Wood</a:t>
            </a:r>
            <a:endParaRPr lang="en-GB" sz="1200" b="1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5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9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7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93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07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7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5" y="1762125"/>
            <a:ext cx="755967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0" indent="0">
              <a:buNone/>
              <a:defRPr sz="1800" baseline="0"/>
            </a:lvl2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0" lvl="1"/>
            <a:r>
              <a:rPr lang="en-GB" altLang="en-US" dirty="0" smtClean="0"/>
              <a:t>For maximum impact, avoid overcrowding slides - limit your points to a maximum of 6 per page</a:t>
            </a:r>
          </a:p>
          <a:p>
            <a:pPr lvl="0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22481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2265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600575" y="4214813"/>
            <a:ext cx="4132263" cy="2266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69820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3225" y="1762125"/>
            <a:ext cx="832961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9123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/>
          </p:cNvSpPr>
          <p:nvPr userDrawn="1"/>
        </p:nvSpPr>
        <p:spPr bwMode="auto">
          <a:xfrm>
            <a:off x="4583584" y="1750873"/>
            <a:ext cx="1907689" cy="1907689"/>
          </a:xfrm>
          <a:custGeom>
            <a:avLst/>
            <a:gdLst>
              <a:gd name="T0" fmla="*/ 1428677 w 19679"/>
              <a:gd name="T1" fmla="*/ 1568220 h 19679"/>
              <a:gd name="T2" fmla="*/ 1428677 w 19679"/>
              <a:gd name="T3" fmla="*/ 1568220 h 19679"/>
              <a:gd name="T4" fmla="*/ 1428677 w 19679"/>
              <a:gd name="T5" fmla="*/ 1568220 h 19679"/>
              <a:gd name="T6" fmla="*/ 1428677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81000"/>
            </a:schemeClr>
          </a:solidFill>
          <a:ln>
            <a:noFill/>
          </a:ln>
          <a:extLst/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2400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FontAwesome" pitchFamily="50" charset="0"/>
            </a:endParaRPr>
          </a:p>
        </p:txBody>
      </p:sp>
      <p:sp>
        <p:nvSpPr>
          <p:cNvPr id="3" name="AutoShape 9"/>
          <p:cNvSpPr>
            <a:spLocks/>
          </p:cNvSpPr>
          <p:nvPr userDrawn="1"/>
        </p:nvSpPr>
        <p:spPr bwMode="auto">
          <a:xfrm>
            <a:off x="5704828" y="3165373"/>
            <a:ext cx="1906629" cy="1907689"/>
          </a:xfrm>
          <a:custGeom>
            <a:avLst/>
            <a:gdLst>
              <a:gd name="T0" fmla="*/ 1427884 w 19679"/>
              <a:gd name="T1" fmla="*/ 1568220 h 19679"/>
              <a:gd name="T2" fmla="*/ 1427884 w 19679"/>
              <a:gd name="T3" fmla="*/ 1568220 h 19679"/>
              <a:gd name="T4" fmla="*/ 1427884 w 19679"/>
              <a:gd name="T5" fmla="*/ 1568220 h 19679"/>
              <a:gd name="T6" fmla="*/ 1427884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50000"/>
              <a:alpha val="81000"/>
            </a:schemeClr>
          </a:solidFill>
          <a:ln>
            <a:noFill/>
          </a:ln>
          <a:extLst/>
        </p:spPr>
        <p:txBody>
          <a:bodyPr lIns="50800" tIns="50800" rIns="50800" bIns="5080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utoShape 10"/>
          <p:cNvSpPr>
            <a:spLocks/>
          </p:cNvSpPr>
          <p:nvPr userDrawn="1"/>
        </p:nvSpPr>
        <p:spPr bwMode="auto">
          <a:xfrm>
            <a:off x="6825787" y="4597082"/>
            <a:ext cx="1907689" cy="1906629"/>
          </a:xfrm>
          <a:custGeom>
            <a:avLst/>
            <a:gdLst>
              <a:gd name="T0" fmla="*/ 1428677 w 19679"/>
              <a:gd name="T1" fmla="*/ 1567349 h 19679"/>
              <a:gd name="T2" fmla="*/ 1428677 w 19679"/>
              <a:gd name="T3" fmla="*/ 1567349 h 19679"/>
              <a:gd name="T4" fmla="*/ 1428677 w 19679"/>
              <a:gd name="T5" fmla="*/ 1567349 h 19679"/>
              <a:gd name="T6" fmla="*/ 1428677 w 19679"/>
              <a:gd name="T7" fmla="*/ 1567349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90000"/>
              <a:alpha val="81000"/>
            </a:schemeClr>
          </a:solidFill>
          <a:ln>
            <a:noFill/>
          </a:ln>
          <a:extLst/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96725" y="2394488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Point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910079" y="3840247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Point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031568" y="5301000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Point 3</a:t>
            </a:r>
          </a:p>
        </p:txBody>
      </p:sp>
    </p:spTree>
    <p:extLst>
      <p:ext uri="{BB962C8B-B14F-4D97-AF65-F5344CB8AC3E}">
        <p14:creationId xmlns:p14="http://schemas.microsoft.com/office/powerpoint/2010/main" val="8123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69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03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8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2" r:id="rId3"/>
    <p:sldLayoutId id="2147483661" r:id="rId4"/>
    <p:sldLayoutId id="2147483662" r:id="rId5"/>
    <p:sldLayoutId id="2147483673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.e.roelich@leeds.ac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4000" b="1" dirty="0" smtClean="0"/>
              <a:t>Just Transitions and public participation</a:t>
            </a:r>
            <a:endParaRPr lang="en-US" sz="4000" b="1" dirty="0" smtClean="0"/>
          </a:p>
          <a:p>
            <a:endParaRPr lang="en-US" b="1" dirty="0"/>
          </a:p>
          <a:p>
            <a:r>
              <a:rPr lang="en-US" sz="2400" dirty="0" smtClean="0"/>
              <a:t>Dr Katy Roelich</a:t>
            </a:r>
          </a:p>
          <a:p>
            <a:r>
              <a:rPr lang="en-US" sz="2400" dirty="0" smtClean="0"/>
              <a:t>Nathan Wood</a:t>
            </a:r>
          </a:p>
          <a:p>
            <a:endParaRPr lang="en-US" sz="2400" dirty="0" smtClean="0"/>
          </a:p>
          <a:p>
            <a:r>
              <a:rPr lang="en-US" sz="2400" dirty="0" smtClean="0"/>
              <a:t>Sustainability </a:t>
            </a:r>
            <a:r>
              <a:rPr lang="en-US" sz="2400" dirty="0" smtClean="0"/>
              <a:t>Research Institute</a:t>
            </a:r>
          </a:p>
          <a:p>
            <a:r>
              <a:rPr lang="en-US" sz="2400" dirty="0" smtClean="0"/>
              <a:t>School of Earth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28001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0" t="51053" r="74154" b="36308"/>
          <a:stretch/>
        </p:blipFill>
        <p:spPr>
          <a:xfrm>
            <a:off x="295422" y="1582615"/>
            <a:ext cx="8195202" cy="1505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is a just transition?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93" t="37639" r="65938" b="47148"/>
          <a:stretch/>
        </p:blipFill>
        <p:spPr>
          <a:xfrm>
            <a:off x="295422" y="3057525"/>
            <a:ext cx="8195201" cy="1465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969" t="36213" r="62186" b="40492"/>
          <a:stretch/>
        </p:blipFill>
        <p:spPr>
          <a:xfrm>
            <a:off x="295421" y="4714874"/>
            <a:ext cx="7932779" cy="174307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29423" y="4386263"/>
            <a:ext cx="13416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52848" y="3738563"/>
            <a:ext cx="17049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66911" y="4095751"/>
            <a:ext cx="34909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24623" y="5624513"/>
            <a:ext cx="13416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43775" y="6110288"/>
            <a:ext cx="6715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8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 smtClean="0"/>
              <a:t>The role of justice theories:</a:t>
            </a:r>
          </a:p>
          <a:p>
            <a:r>
              <a:rPr lang="en-GB" b="1" dirty="0" smtClean="0"/>
              <a:t>a </a:t>
            </a:r>
            <a:r>
              <a:rPr lang="en-GB" b="1" dirty="0"/>
              <a:t>theory of justice is </a:t>
            </a:r>
            <a:r>
              <a:rPr lang="en-GB" b="1" dirty="0" smtClean="0"/>
              <a:t>a heuristic </a:t>
            </a:r>
            <a:r>
              <a:rPr lang="en-GB" b="1" dirty="0"/>
              <a:t>to help answer the question 'what is the right thing to do'</a:t>
            </a:r>
            <a:endParaRPr lang="en-GB" dirty="0" smtClean="0"/>
          </a:p>
          <a:p>
            <a:r>
              <a:rPr lang="en-GB" dirty="0" smtClean="0"/>
              <a:t>Includes: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 metric </a:t>
            </a:r>
            <a:r>
              <a:rPr lang="en-GB" dirty="0"/>
              <a:t>of </a:t>
            </a:r>
            <a:r>
              <a:rPr lang="en-GB" dirty="0" smtClean="0"/>
              <a:t>justice (goods)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Its </a:t>
            </a:r>
            <a:r>
              <a:rPr lang="en-GB" dirty="0"/>
              <a:t>subsequent distribution </a:t>
            </a:r>
            <a:r>
              <a:rPr lang="en-GB" dirty="0" smtClean="0"/>
              <a:t>(which we recognise will affect how we frame and view events and situations in the world)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Principles behind that distribution (</a:t>
            </a:r>
            <a:r>
              <a:rPr lang="en-GB" dirty="0" err="1" smtClean="0"/>
              <a:t>e.g</a:t>
            </a:r>
            <a:r>
              <a:rPr lang="en-GB" dirty="0" smtClean="0"/>
              <a:t> representation, recognition)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is a just transition?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70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725" y="1520204"/>
            <a:ext cx="7559675" cy="4683125"/>
          </a:xfrm>
        </p:spPr>
        <p:txBody>
          <a:bodyPr/>
          <a:lstStyle/>
          <a:p>
            <a:r>
              <a:rPr lang="en-GB" dirty="0" smtClean="0"/>
              <a:t>Defining ‘goods’</a:t>
            </a:r>
          </a:p>
          <a:p>
            <a:r>
              <a:rPr lang="en-GB" dirty="0" smtClean="0"/>
              <a:t>Shaping distribution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3225" y="503238"/>
            <a:ext cx="6602486" cy="828000"/>
          </a:xfrm>
        </p:spPr>
        <p:txBody>
          <a:bodyPr/>
          <a:lstStyle/>
          <a:p>
            <a:r>
              <a:rPr lang="en-GB" dirty="0" smtClean="0"/>
              <a:t>What role for publics in a just transition?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95" t="15408" r="65011" b="31686"/>
          <a:stretch/>
        </p:blipFill>
        <p:spPr>
          <a:xfrm>
            <a:off x="4072611" y="2825559"/>
            <a:ext cx="4752528" cy="36317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013"/>
              </p:ext>
            </p:extLst>
          </p:nvPr>
        </p:nvGraphicFramePr>
        <p:xfrm>
          <a:off x="323527" y="2936966"/>
          <a:ext cx="3711299" cy="3531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98"/>
                <a:gridCol w="3202901"/>
              </a:tblGrid>
              <a:tr h="6815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Efficient not wasteful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9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Environment and nature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9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Security and Stability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9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Autonomy and power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9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Process and change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9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Social justice and fairness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628" t="15407" r="83073" b="68314"/>
          <a:stretch/>
        </p:blipFill>
        <p:spPr>
          <a:xfrm>
            <a:off x="323527" y="2970078"/>
            <a:ext cx="514789" cy="477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413" t="15407" r="76075" b="68551"/>
          <a:stretch/>
        </p:blipFill>
        <p:spPr>
          <a:xfrm>
            <a:off x="361312" y="3577250"/>
            <a:ext cx="471210" cy="492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406" t="15408" r="69081" b="68787"/>
          <a:stretch/>
        </p:blipFill>
        <p:spPr>
          <a:xfrm>
            <a:off x="344927" y="4139397"/>
            <a:ext cx="487767" cy="502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140" t="33010" r="83348" b="50000"/>
          <a:stretch/>
        </p:blipFill>
        <p:spPr>
          <a:xfrm>
            <a:off x="354193" y="4708048"/>
            <a:ext cx="478403" cy="52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8136" t="32772" r="76352" b="52035"/>
          <a:stretch/>
        </p:blipFill>
        <p:spPr>
          <a:xfrm>
            <a:off x="323528" y="5277581"/>
            <a:ext cx="509394" cy="503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5131" t="32536" r="68569" b="50000"/>
          <a:stretch/>
        </p:blipFill>
        <p:spPr>
          <a:xfrm>
            <a:off x="323528" y="5880585"/>
            <a:ext cx="509394" cy="5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8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Uncertainty in a just transition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19" t="23552" r="68807" b="22016"/>
          <a:stretch/>
        </p:blipFill>
        <p:spPr>
          <a:xfrm>
            <a:off x="1274769" y="1331239"/>
            <a:ext cx="5923552" cy="55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Theoretically grounded conceptualisation of just transitions</a:t>
            </a:r>
          </a:p>
          <a:p>
            <a:r>
              <a:rPr lang="en-GB" dirty="0" smtClean="0"/>
              <a:t>How to enable the public to articulate their needs/visions</a:t>
            </a:r>
          </a:p>
          <a:p>
            <a:r>
              <a:rPr lang="en-GB" dirty="0" smtClean="0"/>
              <a:t>How to integrate public perspectives into decision making under uncertainty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Potential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8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k.e.roelich@leeds.ac.uk</a:t>
            </a:r>
            <a:endParaRPr lang="en-GB" dirty="0" smtClean="0"/>
          </a:p>
          <a:p>
            <a:r>
              <a:rPr lang="en-GB" dirty="0" smtClean="0"/>
              <a:t>@</a:t>
            </a:r>
            <a:r>
              <a:rPr lang="en-GB" dirty="0" err="1" smtClean="0"/>
              <a:t>katyroelich</a:t>
            </a:r>
            <a:endParaRPr lang="en-GB" dirty="0" smtClean="0"/>
          </a:p>
          <a:p>
            <a:r>
              <a:rPr lang="en-GB" dirty="0" smtClean="0"/>
              <a:t>www.maadm.leeds.ac.uk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Get in touch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4465</TotalTime>
  <Words>170</Words>
  <Application>Microsoft Office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FontAwesome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Smith</dc:creator>
  <cp:lastModifiedBy>Katy Roelich [Staff]</cp:lastModifiedBy>
  <cp:revision>106</cp:revision>
  <cp:lastPrinted>2019-03-08T09:52:17Z</cp:lastPrinted>
  <dcterms:created xsi:type="dcterms:W3CDTF">2016-04-21T11:06:06Z</dcterms:created>
  <dcterms:modified xsi:type="dcterms:W3CDTF">2019-05-03T14:19:27Z</dcterms:modified>
</cp:coreProperties>
</file>